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61" r:id="rId4"/>
    <p:sldId id="262" r:id="rId5"/>
    <p:sldId id="263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396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1116" y="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1C4A5-22FE-4963-AFC1-63313489C4CE}" type="datetimeFigureOut">
              <a:rPr lang="en-US" smtClean="0"/>
              <a:t>5/20/2018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AB59A-4C7C-495E-8FC2-E8E7D581B3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617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1C4A5-22FE-4963-AFC1-63313489C4CE}" type="datetimeFigureOut">
              <a:rPr lang="en-US" smtClean="0"/>
              <a:t>5/20/2018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AB59A-4C7C-495E-8FC2-E8E7D581B3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089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1C4A5-22FE-4963-AFC1-63313489C4CE}" type="datetimeFigureOut">
              <a:rPr lang="en-US" smtClean="0"/>
              <a:t>5/20/2018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AB59A-4C7C-495E-8FC2-E8E7D581B3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311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1C4A5-22FE-4963-AFC1-63313489C4CE}" type="datetimeFigureOut">
              <a:rPr lang="en-US" smtClean="0"/>
              <a:t>5/20/2018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AB59A-4C7C-495E-8FC2-E8E7D581B3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339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1C4A5-22FE-4963-AFC1-63313489C4CE}" type="datetimeFigureOut">
              <a:rPr lang="en-US" smtClean="0"/>
              <a:t>5/20/2018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AB59A-4C7C-495E-8FC2-E8E7D581B3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108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1C4A5-22FE-4963-AFC1-63313489C4CE}" type="datetimeFigureOut">
              <a:rPr lang="en-US" smtClean="0"/>
              <a:t>5/20/2018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AB59A-4C7C-495E-8FC2-E8E7D581B3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989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1C4A5-22FE-4963-AFC1-63313489C4CE}" type="datetimeFigureOut">
              <a:rPr lang="en-US" smtClean="0"/>
              <a:t>5/20/2018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AB59A-4C7C-495E-8FC2-E8E7D581B3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272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1C4A5-22FE-4963-AFC1-63313489C4CE}" type="datetimeFigureOut">
              <a:rPr lang="en-US" smtClean="0"/>
              <a:t>5/20/2018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AB59A-4C7C-495E-8FC2-E8E7D581B3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051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1C4A5-22FE-4963-AFC1-63313489C4CE}" type="datetimeFigureOut">
              <a:rPr lang="en-US" smtClean="0"/>
              <a:t>5/20/2018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AB59A-4C7C-495E-8FC2-E8E7D581B3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185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1C4A5-22FE-4963-AFC1-63313489C4CE}" type="datetimeFigureOut">
              <a:rPr lang="en-US" smtClean="0"/>
              <a:t>5/20/2018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AB59A-4C7C-495E-8FC2-E8E7D581B3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045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1C4A5-22FE-4963-AFC1-63313489C4CE}" type="datetimeFigureOut">
              <a:rPr lang="en-US" smtClean="0"/>
              <a:t>5/20/2018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AB59A-4C7C-495E-8FC2-E8E7D581B3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653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81C4A5-22FE-4963-AFC1-63313489C4CE}" type="datetimeFigureOut">
              <a:rPr lang="en-US" smtClean="0"/>
              <a:t>5/20/2018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AB59A-4C7C-495E-8FC2-E8E7D581B3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448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655" b="19810"/>
          <a:stretch/>
        </p:blipFill>
        <p:spPr>
          <a:xfrm>
            <a:off x="0" y="1490133"/>
            <a:ext cx="12211978" cy="3293533"/>
          </a:xfr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8643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Alignment of Universal GEM Foil to HV Foil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8200" y="2045971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87395" y="1473199"/>
            <a:ext cx="4274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Top side of universal GEM foil (resistor side)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587" y="4266329"/>
            <a:ext cx="4620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Top side of HV foil (pins soldered on other side)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504162" y="2724873"/>
            <a:ext cx="436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141852" y="2724873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DB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024679" y="2771129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G1T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92641" y="2756721"/>
            <a:ext cx="572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G1B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753842" y="2760175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G2T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277338" y="2754195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G2T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413824" y="2755746"/>
            <a:ext cx="572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G2B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907845" y="2756700"/>
            <a:ext cx="572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G2B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975081" y="2724873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G3T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517901" y="2727063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G3T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54992" y="3007577"/>
            <a:ext cx="9298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(redundant)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983365" y="3000731"/>
            <a:ext cx="9298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(redundant)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557960" y="2989163"/>
            <a:ext cx="9298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(redundant)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692641" y="3383036"/>
            <a:ext cx="22436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(G1 connections NOT redundant)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129423" y="3174488"/>
            <a:ext cx="38483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Drift (GEM foil) top &amp; bottom shorted together on HV foil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574708" y="3890816"/>
            <a:ext cx="1491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HV divider pads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19868" y="969617"/>
            <a:ext cx="2648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Both foils produced by Rui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554992" y="4301858"/>
            <a:ext cx="476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GND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0928501" y="4074608"/>
            <a:ext cx="5950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+HV in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1462071" y="4284924"/>
            <a:ext cx="476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GND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105146" y="2739378"/>
            <a:ext cx="1029773" cy="538352"/>
            <a:chOff x="2155657" y="2728385"/>
            <a:chExt cx="1029773" cy="538352"/>
          </a:xfrm>
        </p:grpSpPr>
        <p:sp>
          <p:nvSpPr>
            <p:cNvPr id="33" name="TextBox 32"/>
            <p:cNvSpPr txBox="1"/>
            <p:nvPr/>
          </p:nvSpPr>
          <p:spPr>
            <a:xfrm>
              <a:off x="2220334" y="2989738"/>
              <a:ext cx="9298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(redundant)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612837" y="2728385"/>
              <a:ext cx="5725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G3B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155657" y="2730575"/>
              <a:ext cx="5725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G3B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06516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655" b="19810"/>
          <a:stretch/>
        </p:blipFill>
        <p:spPr>
          <a:xfrm>
            <a:off x="0" y="2667000"/>
            <a:ext cx="12211978" cy="3293533"/>
          </a:xfr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8E823BB9-6E00-4A7E-8680-1E67329D9F89}"/>
              </a:ext>
            </a:extLst>
          </p:cNvPr>
          <p:cNvGrpSpPr/>
          <p:nvPr/>
        </p:nvGrpSpPr>
        <p:grpSpPr>
          <a:xfrm>
            <a:off x="6985246" y="1261851"/>
            <a:ext cx="1391377" cy="829733"/>
            <a:chOff x="5469467" y="1295400"/>
            <a:chExt cx="1391377" cy="829733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5106A8CA-B26E-47EC-84A4-20546CEEF7B7}"/>
                </a:ext>
              </a:extLst>
            </p:cNvPr>
            <p:cNvSpPr/>
            <p:nvPr/>
          </p:nvSpPr>
          <p:spPr>
            <a:xfrm>
              <a:off x="5591033" y="1468641"/>
              <a:ext cx="197893" cy="204716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k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65D8197-D397-4E15-BBED-4F7180A91E7B}"/>
                </a:ext>
              </a:extLst>
            </p:cNvPr>
            <p:cNvSpPr txBox="1"/>
            <p:nvPr/>
          </p:nvSpPr>
          <p:spPr>
            <a:xfrm>
              <a:off x="5800297" y="1379509"/>
              <a:ext cx="10605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Keep pad</a:t>
              </a:r>
            </a:p>
            <a:p>
              <a:r>
                <a:rPr lang="en-US" dirty="0"/>
                <a:t>Cut pad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6A9B1A4-BFEC-403B-BF04-52A7EDD3F821}"/>
                </a:ext>
              </a:extLst>
            </p:cNvPr>
            <p:cNvSpPr/>
            <p:nvPr/>
          </p:nvSpPr>
          <p:spPr>
            <a:xfrm>
              <a:off x="5591033" y="1723797"/>
              <a:ext cx="197893" cy="2047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44BCA34-DF78-448B-B9DB-2F009DE41E68}"/>
                </a:ext>
              </a:extLst>
            </p:cNvPr>
            <p:cNvSpPr/>
            <p:nvPr/>
          </p:nvSpPr>
          <p:spPr>
            <a:xfrm>
              <a:off x="5469467" y="1295400"/>
              <a:ext cx="1391377" cy="829733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itle 4">
            <a:extLst>
              <a:ext uri="{FF2B5EF4-FFF2-40B4-BE49-F238E27FC236}">
                <a16:creationId xmlns:a16="http://schemas.microsoft.com/office/drawing/2014/main" id="{BDD21128-0E01-44E7-AC2B-8C612447A306}"/>
              </a:ext>
            </a:extLst>
          </p:cNvPr>
          <p:cNvSpPr txBox="1">
            <a:spLocks/>
          </p:cNvSpPr>
          <p:nvPr/>
        </p:nvSpPr>
        <p:spPr>
          <a:xfrm>
            <a:off x="838200" y="0"/>
            <a:ext cx="10515600" cy="6864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/>
              <a:t>Map for GEM foil cuts – Page 2</a:t>
            </a:r>
            <a:endParaRPr lang="en-US" b="1" dirty="0"/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6117CC79-BAA5-406C-A5F7-781B622A3591}"/>
              </a:ext>
            </a:extLst>
          </p:cNvPr>
          <p:cNvSpPr txBox="1">
            <a:spLocks/>
          </p:cNvSpPr>
          <p:nvPr/>
        </p:nvSpPr>
        <p:spPr>
          <a:xfrm>
            <a:off x="838200" y="991235"/>
            <a:ext cx="10515600" cy="620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/>
              <a:t>DRIFT foil (aka “bad GEM foil”)</a:t>
            </a:r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8A637DB-20F2-4B59-A2DC-95D967CAA2AF}"/>
              </a:ext>
            </a:extLst>
          </p:cNvPr>
          <p:cNvSpPr/>
          <p:nvPr/>
        </p:nvSpPr>
        <p:spPr>
          <a:xfrm>
            <a:off x="9599740" y="3551957"/>
            <a:ext cx="197893" cy="20471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D5C85A0-E77B-4690-BE98-0D6B24B14E0B}"/>
              </a:ext>
            </a:extLst>
          </p:cNvPr>
          <p:cNvSpPr/>
          <p:nvPr/>
        </p:nvSpPr>
        <p:spPr>
          <a:xfrm>
            <a:off x="8277676" y="3551957"/>
            <a:ext cx="197893" cy="20471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61A1DA6-FE09-485D-8D17-3878EAC0FC66}"/>
              </a:ext>
            </a:extLst>
          </p:cNvPr>
          <p:cNvSpPr/>
          <p:nvPr/>
        </p:nvSpPr>
        <p:spPr>
          <a:xfrm>
            <a:off x="9155124" y="3551957"/>
            <a:ext cx="197893" cy="2047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5D80981-A835-4158-B183-9FAD2C4A4503}"/>
              </a:ext>
            </a:extLst>
          </p:cNvPr>
          <p:cNvSpPr/>
          <p:nvPr/>
        </p:nvSpPr>
        <p:spPr>
          <a:xfrm>
            <a:off x="7806433" y="3551957"/>
            <a:ext cx="197893" cy="2047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28B5779-1ABA-4853-9FE2-FE2E0C5A4D94}"/>
              </a:ext>
            </a:extLst>
          </p:cNvPr>
          <p:cNvSpPr/>
          <p:nvPr/>
        </p:nvSpPr>
        <p:spPr>
          <a:xfrm>
            <a:off x="6928985" y="3551957"/>
            <a:ext cx="197893" cy="2047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08D7AE2-EB64-4756-9DD2-E9816381C15E}"/>
              </a:ext>
            </a:extLst>
          </p:cNvPr>
          <p:cNvSpPr/>
          <p:nvPr/>
        </p:nvSpPr>
        <p:spPr>
          <a:xfrm>
            <a:off x="6457742" y="3551957"/>
            <a:ext cx="197893" cy="2047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6AC556C-A853-4987-A198-0CF09C856769}"/>
              </a:ext>
            </a:extLst>
          </p:cNvPr>
          <p:cNvSpPr/>
          <p:nvPr/>
        </p:nvSpPr>
        <p:spPr>
          <a:xfrm>
            <a:off x="5567389" y="3551957"/>
            <a:ext cx="197893" cy="2047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6CA3550-0F43-4C3E-B9F9-4CDF22B86EF9}"/>
              </a:ext>
            </a:extLst>
          </p:cNvPr>
          <p:cNvSpPr/>
          <p:nvPr/>
        </p:nvSpPr>
        <p:spPr>
          <a:xfrm>
            <a:off x="5093974" y="3551957"/>
            <a:ext cx="197893" cy="2047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3D8F3F4-054C-494B-B1FA-38A72450D0AE}"/>
              </a:ext>
            </a:extLst>
          </p:cNvPr>
          <p:cNvSpPr/>
          <p:nvPr/>
        </p:nvSpPr>
        <p:spPr>
          <a:xfrm>
            <a:off x="4187675" y="3551957"/>
            <a:ext cx="197893" cy="2047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7950061-0B17-47E9-85C5-D8128BEAAD28}"/>
              </a:ext>
            </a:extLst>
          </p:cNvPr>
          <p:cNvSpPr/>
          <p:nvPr/>
        </p:nvSpPr>
        <p:spPr>
          <a:xfrm>
            <a:off x="3714260" y="3551957"/>
            <a:ext cx="197893" cy="2047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AE108C0B-6B2D-4CBE-B88C-F7551AEAE72E}"/>
              </a:ext>
            </a:extLst>
          </p:cNvPr>
          <p:cNvSpPr/>
          <p:nvPr/>
        </p:nvSpPr>
        <p:spPr>
          <a:xfrm>
            <a:off x="2787725" y="3551957"/>
            <a:ext cx="197893" cy="2047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1312940-8856-448C-9852-5DA3D2FF98C9}"/>
              </a:ext>
            </a:extLst>
          </p:cNvPr>
          <p:cNvSpPr/>
          <p:nvPr/>
        </p:nvSpPr>
        <p:spPr>
          <a:xfrm>
            <a:off x="2309070" y="3551957"/>
            <a:ext cx="197893" cy="2047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262273E-6664-490B-BFD2-1DB3229BA76F}"/>
              </a:ext>
            </a:extLst>
          </p:cNvPr>
          <p:cNvSpPr txBox="1"/>
          <p:nvPr/>
        </p:nvSpPr>
        <p:spPr>
          <a:xfrm>
            <a:off x="0" y="5367906"/>
            <a:ext cx="375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Top side of HV foil (pins on other side)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F06338F-B479-4A75-B3AE-DE674FF61006}"/>
              </a:ext>
            </a:extLst>
          </p:cNvPr>
          <p:cNvSpPr txBox="1"/>
          <p:nvPr/>
        </p:nvSpPr>
        <p:spPr>
          <a:xfrm>
            <a:off x="10620571" y="4384758"/>
            <a:ext cx="1136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Drift trace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F54EBB9-8D63-406C-969E-BD9B1F1A2927}"/>
              </a:ext>
            </a:extLst>
          </p:cNvPr>
          <p:cNvSpPr txBox="1"/>
          <p:nvPr/>
        </p:nvSpPr>
        <p:spPr>
          <a:xfrm>
            <a:off x="9416741" y="3875522"/>
            <a:ext cx="6832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Short 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pin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FAE20C1-FF46-42DA-8E29-6099BC7AA0BB}"/>
              </a:ext>
            </a:extLst>
          </p:cNvPr>
          <p:cNvSpPr txBox="1"/>
          <p:nvPr/>
        </p:nvSpPr>
        <p:spPr>
          <a:xfrm>
            <a:off x="8035022" y="3883719"/>
            <a:ext cx="6832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Short 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pin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7D2C5A1-B1E0-4EE6-AA90-C411D2E08DBC}"/>
              </a:ext>
            </a:extLst>
          </p:cNvPr>
          <p:cNvSpPr txBox="1"/>
          <p:nvPr/>
        </p:nvSpPr>
        <p:spPr>
          <a:xfrm>
            <a:off x="7962657" y="2295755"/>
            <a:ext cx="4274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Top side of universal GEM foil (resistor side)</a:t>
            </a:r>
          </a:p>
        </p:txBody>
      </p:sp>
    </p:spTree>
    <p:extLst>
      <p:ext uri="{BB962C8B-B14F-4D97-AF65-F5344CB8AC3E}">
        <p14:creationId xmlns:p14="http://schemas.microsoft.com/office/powerpoint/2010/main" val="1996071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655" b="19810"/>
          <a:stretch/>
        </p:blipFill>
        <p:spPr>
          <a:xfrm>
            <a:off x="0" y="2667000"/>
            <a:ext cx="12211978" cy="3293533"/>
          </a:xfr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8E823BB9-6E00-4A7E-8680-1E67329D9F89}"/>
              </a:ext>
            </a:extLst>
          </p:cNvPr>
          <p:cNvGrpSpPr/>
          <p:nvPr/>
        </p:nvGrpSpPr>
        <p:grpSpPr>
          <a:xfrm>
            <a:off x="6985246" y="1261851"/>
            <a:ext cx="1391377" cy="829733"/>
            <a:chOff x="5469467" y="1295400"/>
            <a:chExt cx="1391377" cy="829733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5106A8CA-B26E-47EC-84A4-20546CEEF7B7}"/>
                </a:ext>
              </a:extLst>
            </p:cNvPr>
            <p:cNvSpPr/>
            <p:nvPr/>
          </p:nvSpPr>
          <p:spPr>
            <a:xfrm>
              <a:off x="5591033" y="1468641"/>
              <a:ext cx="197893" cy="204716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k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65D8197-D397-4E15-BBED-4F7180A91E7B}"/>
                </a:ext>
              </a:extLst>
            </p:cNvPr>
            <p:cNvSpPr txBox="1"/>
            <p:nvPr/>
          </p:nvSpPr>
          <p:spPr>
            <a:xfrm>
              <a:off x="5800297" y="1379509"/>
              <a:ext cx="10605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Keep pad</a:t>
              </a:r>
            </a:p>
            <a:p>
              <a:r>
                <a:rPr lang="en-US" dirty="0"/>
                <a:t>Cut pad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6A9B1A4-BFEC-403B-BF04-52A7EDD3F821}"/>
                </a:ext>
              </a:extLst>
            </p:cNvPr>
            <p:cNvSpPr/>
            <p:nvPr/>
          </p:nvSpPr>
          <p:spPr>
            <a:xfrm>
              <a:off x="5591033" y="1723797"/>
              <a:ext cx="197893" cy="2047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44BCA34-DF78-448B-B9DB-2F009DE41E68}"/>
                </a:ext>
              </a:extLst>
            </p:cNvPr>
            <p:cNvSpPr/>
            <p:nvPr/>
          </p:nvSpPr>
          <p:spPr>
            <a:xfrm>
              <a:off x="5469467" y="1295400"/>
              <a:ext cx="1391377" cy="829733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itle 4">
            <a:extLst>
              <a:ext uri="{FF2B5EF4-FFF2-40B4-BE49-F238E27FC236}">
                <a16:creationId xmlns:a16="http://schemas.microsoft.com/office/drawing/2014/main" id="{BDD21128-0E01-44E7-AC2B-8C612447A306}"/>
              </a:ext>
            </a:extLst>
          </p:cNvPr>
          <p:cNvSpPr txBox="1">
            <a:spLocks/>
          </p:cNvSpPr>
          <p:nvPr/>
        </p:nvSpPr>
        <p:spPr>
          <a:xfrm>
            <a:off x="838200" y="0"/>
            <a:ext cx="10515600" cy="6864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/>
              <a:t>Map for GEM foil cuts – Page 3</a:t>
            </a:r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A3248299-4C1A-48EC-944F-122C0B65564D}"/>
              </a:ext>
            </a:extLst>
          </p:cNvPr>
          <p:cNvSpPr txBox="1">
            <a:spLocks/>
          </p:cNvSpPr>
          <p:nvPr/>
        </p:nvSpPr>
        <p:spPr>
          <a:xfrm>
            <a:off x="838200" y="991235"/>
            <a:ext cx="10515600" cy="620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GEM1 foil (broken redundancy)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3ED555-10E5-424D-BC4E-514649C9D15D}"/>
              </a:ext>
            </a:extLst>
          </p:cNvPr>
          <p:cNvSpPr txBox="1"/>
          <p:nvPr/>
        </p:nvSpPr>
        <p:spPr>
          <a:xfrm>
            <a:off x="0" y="5367906"/>
            <a:ext cx="375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Top side of HV foil (pins on other side)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BE38696C-A222-4BA3-A1CC-3C9150BCC484}"/>
              </a:ext>
            </a:extLst>
          </p:cNvPr>
          <p:cNvSpPr/>
          <p:nvPr/>
        </p:nvSpPr>
        <p:spPr>
          <a:xfrm>
            <a:off x="9155124" y="3536869"/>
            <a:ext cx="197893" cy="20471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3C12DC3-DFFC-41D1-97F5-683B60FB40C7}"/>
              </a:ext>
            </a:extLst>
          </p:cNvPr>
          <p:cNvSpPr/>
          <p:nvPr/>
        </p:nvSpPr>
        <p:spPr>
          <a:xfrm>
            <a:off x="7846349" y="3536869"/>
            <a:ext cx="197893" cy="20471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43EB8E7-532B-465D-BF5D-A00649305A6B}"/>
              </a:ext>
            </a:extLst>
          </p:cNvPr>
          <p:cNvSpPr/>
          <p:nvPr/>
        </p:nvSpPr>
        <p:spPr>
          <a:xfrm>
            <a:off x="9574573" y="3541616"/>
            <a:ext cx="197893" cy="2047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4D20852-CF90-4D9E-BA83-531B8CBE7EE6}"/>
              </a:ext>
            </a:extLst>
          </p:cNvPr>
          <p:cNvSpPr/>
          <p:nvPr/>
        </p:nvSpPr>
        <p:spPr>
          <a:xfrm>
            <a:off x="8265798" y="3548655"/>
            <a:ext cx="197893" cy="2047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77A5683-5EAA-4E27-9AEC-284CDABFBD8D}"/>
              </a:ext>
            </a:extLst>
          </p:cNvPr>
          <p:cNvSpPr/>
          <p:nvPr/>
        </p:nvSpPr>
        <p:spPr>
          <a:xfrm>
            <a:off x="6908919" y="3536869"/>
            <a:ext cx="197893" cy="2047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92A92C0-5664-43DA-BC27-BCFB29EAE459}"/>
              </a:ext>
            </a:extLst>
          </p:cNvPr>
          <p:cNvSpPr/>
          <p:nvPr/>
        </p:nvSpPr>
        <p:spPr>
          <a:xfrm>
            <a:off x="6464256" y="3548655"/>
            <a:ext cx="197893" cy="2047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A23EC90A-393E-41A8-B82C-36D3D038C53A}"/>
              </a:ext>
            </a:extLst>
          </p:cNvPr>
          <p:cNvSpPr/>
          <p:nvPr/>
        </p:nvSpPr>
        <p:spPr>
          <a:xfrm>
            <a:off x="5565648" y="3536869"/>
            <a:ext cx="197893" cy="2047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88C88F7F-0339-410A-B05D-D964F4079B1D}"/>
              </a:ext>
            </a:extLst>
          </p:cNvPr>
          <p:cNvSpPr/>
          <p:nvPr/>
        </p:nvSpPr>
        <p:spPr>
          <a:xfrm>
            <a:off x="5096933" y="3536869"/>
            <a:ext cx="197893" cy="2047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65207840-2DA8-4009-BCAA-B0245F0B4395}"/>
              </a:ext>
            </a:extLst>
          </p:cNvPr>
          <p:cNvSpPr/>
          <p:nvPr/>
        </p:nvSpPr>
        <p:spPr>
          <a:xfrm>
            <a:off x="4183555" y="3536869"/>
            <a:ext cx="197893" cy="2047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95C6982-6EE2-474F-888E-C179C79B2C6E}"/>
              </a:ext>
            </a:extLst>
          </p:cNvPr>
          <p:cNvSpPr/>
          <p:nvPr/>
        </p:nvSpPr>
        <p:spPr>
          <a:xfrm>
            <a:off x="3724941" y="3536869"/>
            <a:ext cx="197893" cy="2047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66BBE0D-07ED-4B26-AF83-CAB1D55571C1}"/>
              </a:ext>
            </a:extLst>
          </p:cNvPr>
          <p:cNvSpPr/>
          <p:nvPr/>
        </p:nvSpPr>
        <p:spPr>
          <a:xfrm>
            <a:off x="2787511" y="3548655"/>
            <a:ext cx="197893" cy="2047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12BFEAA8-7555-48D7-A5EB-D20B73691B50}"/>
              </a:ext>
            </a:extLst>
          </p:cNvPr>
          <p:cNvSpPr/>
          <p:nvPr/>
        </p:nvSpPr>
        <p:spPr>
          <a:xfrm>
            <a:off x="2328897" y="3516901"/>
            <a:ext cx="197893" cy="2047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9A4DA0-7C9E-4180-80B7-36F1A5D6BDBE}"/>
              </a:ext>
            </a:extLst>
          </p:cNvPr>
          <p:cNvSpPr txBox="1"/>
          <p:nvPr/>
        </p:nvSpPr>
        <p:spPr>
          <a:xfrm>
            <a:off x="7357681" y="3781749"/>
            <a:ext cx="11801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Med-short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pin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93EDF2D-97C6-4FD0-983A-C8C45DD76A02}"/>
              </a:ext>
            </a:extLst>
          </p:cNvPr>
          <p:cNvSpPr txBox="1"/>
          <p:nvPr/>
        </p:nvSpPr>
        <p:spPr>
          <a:xfrm>
            <a:off x="8664004" y="3763657"/>
            <a:ext cx="11801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Med-short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pin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D2F7BB1-4855-472F-B4AE-F054D0CAE2C0}"/>
              </a:ext>
            </a:extLst>
          </p:cNvPr>
          <p:cNvSpPr txBox="1"/>
          <p:nvPr/>
        </p:nvSpPr>
        <p:spPr>
          <a:xfrm>
            <a:off x="7962657" y="2304144"/>
            <a:ext cx="4274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Top side of universal GEM foil (resistor side)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E5D6EB-BBF4-4CF8-899D-BF4845B70502}"/>
              </a:ext>
            </a:extLst>
          </p:cNvPr>
          <p:cNvSpPr txBox="1"/>
          <p:nvPr/>
        </p:nvSpPr>
        <p:spPr>
          <a:xfrm>
            <a:off x="9454451" y="4245140"/>
            <a:ext cx="1049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Top trace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0CE8967-4F4F-4695-9132-7CD7123B5E4C}"/>
              </a:ext>
            </a:extLst>
          </p:cNvPr>
          <p:cNvSpPr txBox="1"/>
          <p:nvPr/>
        </p:nvSpPr>
        <p:spPr>
          <a:xfrm>
            <a:off x="6597139" y="4337746"/>
            <a:ext cx="1415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Bottom trace</a:t>
            </a:r>
          </a:p>
        </p:txBody>
      </p:sp>
    </p:spTree>
    <p:extLst>
      <p:ext uri="{BB962C8B-B14F-4D97-AF65-F5344CB8AC3E}">
        <p14:creationId xmlns:p14="http://schemas.microsoft.com/office/powerpoint/2010/main" val="13101371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655" b="19810"/>
          <a:stretch/>
        </p:blipFill>
        <p:spPr>
          <a:xfrm>
            <a:off x="0" y="2667000"/>
            <a:ext cx="12211978" cy="3293533"/>
          </a:xfr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8E823BB9-6E00-4A7E-8680-1E67329D9F89}"/>
              </a:ext>
            </a:extLst>
          </p:cNvPr>
          <p:cNvGrpSpPr/>
          <p:nvPr/>
        </p:nvGrpSpPr>
        <p:grpSpPr>
          <a:xfrm>
            <a:off x="6985246" y="1261851"/>
            <a:ext cx="1391377" cy="829733"/>
            <a:chOff x="5469467" y="1295400"/>
            <a:chExt cx="1391377" cy="829733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5106A8CA-B26E-47EC-84A4-20546CEEF7B7}"/>
                </a:ext>
              </a:extLst>
            </p:cNvPr>
            <p:cNvSpPr/>
            <p:nvPr/>
          </p:nvSpPr>
          <p:spPr>
            <a:xfrm>
              <a:off x="5591033" y="1468641"/>
              <a:ext cx="197893" cy="204716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k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65D8197-D397-4E15-BBED-4F7180A91E7B}"/>
                </a:ext>
              </a:extLst>
            </p:cNvPr>
            <p:cNvSpPr txBox="1"/>
            <p:nvPr/>
          </p:nvSpPr>
          <p:spPr>
            <a:xfrm>
              <a:off x="5800297" y="1379509"/>
              <a:ext cx="10605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Keep pad</a:t>
              </a:r>
            </a:p>
            <a:p>
              <a:r>
                <a:rPr lang="en-US" dirty="0"/>
                <a:t>Cut pad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6A9B1A4-BFEC-403B-BF04-52A7EDD3F821}"/>
                </a:ext>
              </a:extLst>
            </p:cNvPr>
            <p:cNvSpPr/>
            <p:nvPr/>
          </p:nvSpPr>
          <p:spPr>
            <a:xfrm>
              <a:off x="5591033" y="1723797"/>
              <a:ext cx="197893" cy="2047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44BCA34-DF78-448B-B9DB-2F009DE41E68}"/>
                </a:ext>
              </a:extLst>
            </p:cNvPr>
            <p:cNvSpPr/>
            <p:nvPr/>
          </p:nvSpPr>
          <p:spPr>
            <a:xfrm>
              <a:off x="5469467" y="1295400"/>
              <a:ext cx="1391377" cy="829733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itle 4">
            <a:extLst>
              <a:ext uri="{FF2B5EF4-FFF2-40B4-BE49-F238E27FC236}">
                <a16:creationId xmlns:a16="http://schemas.microsoft.com/office/drawing/2014/main" id="{BDD21128-0E01-44E7-AC2B-8C612447A306}"/>
              </a:ext>
            </a:extLst>
          </p:cNvPr>
          <p:cNvSpPr txBox="1">
            <a:spLocks/>
          </p:cNvSpPr>
          <p:nvPr/>
        </p:nvSpPr>
        <p:spPr>
          <a:xfrm>
            <a:off x="838200" y="0"/>
            <a:ext cx="10515600" cy="6864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/>
              <a:t>Map for GEM foil cuts – Page 4</a:t>
            </a:r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8C663A34-42E1-42E9-9414-E1C806F51717}"/>
              </a:ext>
            </a:extLst>
          </p:cNvPr>
          <p:cNvSpPr txBox="1">
            <a:spLocks/>
          </p:cNvSpPr>
          <p:nvPr/>
        </p:nvSpPr>
        <p:spPr>
          <a:xfrm>
            <a:off x="838200" y="991235"/>
            <a:ext cx="10515600" cy="620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GEM2 Foil (redundant)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794A4FC-5881-4FC4-A2B1-B05353465F9F}"/>
              </a:ext>
            </a:extLst>
          </p:cNvPr>
          <p:cNvSpPr txBox="1"/>
          <p:nvPr/>
        </p:nvSpPr>
        <p:spPr>
          <a:xfrm>
            <a:off x="0" y="5367906"/>
            <a:ext cx="375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Top side of HV foil (pins on other side)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E3DFBA1-9A16-43B1-9F69-7EEE83AB8A72}"/>
              </a:ext>
            </a:extLst>
          </p:cNvPr>
          <p:cNvSpPr/>
          <p:nvPr/>
        </p:nvSpPr>
        <p:spPr>
          <a:xfrm>
            <a:off x="6908919" y="3518015"/>
            <a:ext cx="197893" cy="20471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09376FD-4C98-4B7C-99F0-12AAF03F56B5}"/>
              </a:ext>
            </a:extLst>
          </p:cNvPr>
          <p:cNvSpPr/>
          <p:nvPr/>
        </p:nvSpPr>
        <p:spPr>
          <a:xfrm>
            <a:off x="6457312" y="3518015"/>
            <a:ext cx="197893" cy="20471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565D232-876E-401A-B279-08CE23270F15}"/>
              </a:ext>
            </a:extLst>
          </p:cNvPr>
          <p:cNvSpPr/>
          <p:nvPr/>
        </p:nvSpPr>
        <p:spPr>
          <a:xfrm>
            <a:off x="5536796" y="3518015"/>
            <a:ext cx="197893" cy="20471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43F7CA7-05C3-478C-B805-FCEB8F397D31}"/>
              </a:ext>
            </a:extLst>
          </p:cNvPr>
          <p:cNvSpPr/>
          <p:nvPr/>
        </p:nvSpPr>
        <p:spPr>
          <a:xfrm>
            <a:off x="5113100" y="3518015"/>
            <a:ext cx="197893" cy="20471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BE818A0-AADB-47A5-BDD7-F4F800B95596}"/>
              </a:ext>
            </a:extLst>
          </p:cNvPr>
          <p:cNvSpPr/>
          <p:nvPr/>
        </p:nvSpPr>
        <p:spPr>
          <a:xfrm>
            <a:off x="9560448" y="3518015"/>
            <a:ext cx="197893" cy="2047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BC0F56B-ADF7-496C-A055-347D0477D6DD}"/>
              </a:ext>
            </a:extLst>
          </p:cNvPr>
          <p:cNvSpPr/>
          <p:nvPr/>
        </p:nvSpPr>
        <p:spPr>
          <a:xfrm>
            <a:off x="9167564" y="3518015"/>
            <a:ext cx="197893" cy="2047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8B8AEF4-9B62-4433-BD9A-12EB4B39921C}"/>
              </a:ext>
            </a:extLst>
          </p:cNvPr>
          <p:cNvSpPr/>
          <p:nvPr/>
        </p:nvSpPr>
        <p:spPr>
          <a:xfrm>
            <a:off x="8277676" y="3518015"/>
            <a:ext cx="197893" cy="2047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EAD2142-2667-4CB3-83F0-8AF93622FB66}"/>
              </a:ext>
            </a:extLst>
          </p:cNvPr>
          <p:cNvSpPr/>
          <p:nvPr/>
        </p:nvSpPr>
        <p:spPr>
          <a:xfrm>
            <a:off x="7795441" y="3518015"/>
            <a:ext cx="197893" cy="2047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B5700DE-B7D1-4F1A-A035-D41F41F15D1C}"/>
              </a:ext>
            </a:extLst>
          </p:cNvPr>
          <p:cNvSpPr/>
          <p:nvPr/>
        </p:nvSpPr>
        <p:spPr>
          <a:xfrm>
            <a:off x="4174115" y="3518015"/>
            <a:ext cx="197893" cy="2047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282AF9A-3D22-4B6B-B8C9-74DBFB8FA34F}"/>
              </a:ext>
            </a:extLst>
          </p:cNvPr>
          <p:cNvSpPr/>
          <p:nvPr/>
        </p:nvSpPr>
        <p:spPr>
          <a:xfrm>
            <a:off x="3713857" y="3518015"/>
            <a:ext cx="197893" cy="2047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DEB54D7E-166D-4FEE-94E2-C22713F167C8}"/>
              </a:ext>
            </a:extLst>
          </p:cNvPr>
          <p:cNvSpPr/>
          <p:nvPr/>
        </p:nvSpPr>
        <p:spPr>
          <a:xfrm>
            <a:off x="2794632" y="3518015"/>
            <a:ext cx="197893" cy="2047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49627FE-F587-41BF-BA64-A048C3460538}"/>
              </a:ext>
            </a:extLst>
          </p:cNvPr>
          <p:cNvSpPr/>
          <p:nvPr/>
        </p:nvSpPr>
        <p:spPr>
          <a:xfrm>
            <a:off x="2325140" y="3518015"/>
            <a:ext cx="197893" cy="2047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05CA974-AA7A-4EE3-A53D-D28D06989B3D}"/>
              </a:ext>
            </a:extLst>
          </p:cNvPr>
          <p:cNvSpPr txBox="1"/>
          <p:nvPr/>
        </p:nvSpPr>
        <p:spPr>
          <a:xfrm>
            <a:off x="4945320" y="3751109"/>
            <a:ext cx="9801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Med-tall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pins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6323E1C-EE29-4E98-9CBE-1D13C72A0276}"/>
              </a:ext>
            </a:extLst>
          </p:cNvPr>
          <p:cNvSpPr txBox="1"/>
          <p:nvPr/>
        </p:nvSpPr>
        <p:spPr>
          <a:xfrm>
            <a:off x="6335936" y="3748983"/>
            <a:ext cx="9801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Med-tall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pins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67EA9C4-14C8-4B85-AC27-38AEB32972F2}"/>
              </a:ext>
            </a:extLst>
          </p:cNvPr>
          <p:cNvSpPr txBox="1"/>
          <p:nvPr/>
        </p:nvSpPr>
        <p:spPr>
          <a:xfrm>
            <a:off x="7962657" y="2295755"/>
            <a:ext cx="4274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Top side of universal GEM foil (resistor side)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7176FAA-C0EA-43A7-8D32-D2EB9CF9F264}"/>
              </a:ext>
            </a:extLst>
          </p:cNvPr>
          <p:cNvSpPr txBox="1"/>
          <p:nvPr/>
        </p:nvSpPr>
        <p:spPr>
          <a:xfrm>
            <a:off x="6707511" y="4386408"/>
            <a:ext cx="1138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Top traces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5A5B1C-A17F-450F-8E67-DB4BB2F8F041}"/>
              </a:ext>
            </a:extLst>
          </p:cNvPr>
          <p:cNvSpPr txBox="1"/>
          <p:nvPr/>
        </p:nvSpPr>
        <p:spPr>
          <a:xfrm>
            <a:off x="4420561" y="4385891"/>
            <a:ext cx="1504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Bottom traces</a:t>
            </a:r>
          </a:p>
        </p:txBody>
      </p:sp>
    </p:spTree>
    <p:extLst>
      <p:ext uri="{BB962C8B-B14F-4D97-AF65-F5344CB8AC3E}">
        <p14:creationId xmlns:p14="http://schemas.microsoft.com/office/powerpoint/2010/main" val="4223539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655" b="19810"/>
          <a:stretch/>
        </p:blipFill>
        <p:spPr>
          <a:xfrm>
            <a:off x="0" y="2667000"/>
            <a:ext cx="12211978" cy="3293533"/>
          </a:xfr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8E823BB9-6E00-4A7E-8680-1E67329D9F89}"/>
              </a:ext>
            </a:extLst>
          </p:cNvPr>
          <p:cNvGrpSpPr/>
          <p:nvPr/>
        </p:nvGrpSpPr>
        <p:grpSpPr>
          <a:xfrm>
            <a:off x="6985246" y="1261851"/>
            <a:ext cx="1391377" cy="829733"/>
            <a:chOff x="5469467" y="1295400"/>
            <a:chExt cx="1391377" cy="829733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5106A8CA-B26E-47EC-84A4-20546CEEF7B7}"/>
                </a:ext>
              </a:extLst>
            </p:cNvPr>
            <p:cNvSpPr/>
            <p:nvPr/>
          </p:nvSpPr>
          <p:spPr>
            <a:xfrm>
              <a:off x="5591033" y="1468641"/>
              <a:ext cx="197893" cy="204716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k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65D8197-D397-4E15-BBED-4F7180A91E7B}"/>
                </a:ext>
              </a:extLst>
            </p:cNvPr>
            <p:cNvSpPr txBox="1"/>
            <p:nvPr/>
          </p:nvSpPr>
          <p:spPr>
            <a:xfrm>
              <a:off x="5800297" y="1379509"/>
              <a:ext cx="10605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Keep pad</a:t>
              </a:r>
            </a:p>
            <a:p>
              <a:r>
                <a:rPr lang="en-US" dirty="0"/>
                <a:t>Cut pad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6A9B1A4-BFEC-403B-BF04-52A7EDD3F821}"/>
                </a:ext>
              </a:extLst>
            </p:cNvPr>
            <p:cNvSpPr/>
            <p:nvPr/>
          </p:nvSpPr>
          <p:spPr>
            <a:xfrm>
              <a:off x="5591033" y="1723797"/>
              <a:ext cx="197893" cy="2047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44BCA34-DF78-448B-B9DB-2F009DE41E68}"/>
                </a:ext>
              </a:extLst>
            </p:cNvPr>
            <p:cNvSpPr/>
            <p:nvPr/>
          </p:nvSpPr>
          <p:spPr>
            <a:xfrm>
              <a:off x="5469467" y="1295400"/>
              <a:ext cx="1391377" cy="829733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itle 4">
            <a:extLst>
              <a:ext uri="{FF2B5EF4-FFF2-40B4-BE49-F238E27FC236}">
                <a16:creationId xmlns:a16="http://schemas.microsoft.com/office/drawing/2014/main" id="{BDD21128-0E01-44E7-AC2B-8C612447A306}"/>
              </a:ext>
            </a:extLst>
          </p:cNvPr>
          <p:cNvSpPr txBox="1">
            <a:spLocks/>
          </p:cNvSpPr>
          <p:nvPr/>
        </p:nvSpPr>
        <p:spPr>
          <a:xfrm>
            <a:off x="838200" y="0"/>
            <a:ext cx="10515600" cy="6864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/>
              <a:t>Map for GEM foil cuts – Page 5</a:t>
            </a:r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3ABF8D79-DE87-4D12-AE6B-C897EFDDCE70}"/>
              </a:ext>
            </a:extLst>
          </p:cNvPr>
          <p:cNvSpPr txBox="1">
            <a:spLocks/>
          </p:cNvSpPr>
          <p:nvPr/>
        </p:nvSpPr>
        <p:spPr>
          <a:xfrm>
            <a:off x="838200" y="991235"/>
            <a:ext cx="10515600" cy="620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GEM3 foil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7D6A00-82F6-4D13-99B8-FCB8DBFA8DC2}"/>
              </a:ext>
            </a:extLst>
          </p:cNvPr>
          <p:cNvSpPr txBox="1"/>
          <p:nvPr/>
        </p:nvSpPr>
        <p:spPr>
          <a:xfrm>
            <a:off x="0" y="5367906"/>
            <a:ext cx="375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Top side of HV foil (pins on other side)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FECD7A-5B46-4303-9D7D-3AD51D0BEE04}"/>
              </a:ext>
            </a:extLst>
          </p:cNvPr>
          <p:cNvSpPr txBox="1"/>
          <p:nvPr/>
        </p:nvSpPr>
        <p:spPr>
          <a:xfrm>
            <a:off x="7962657" y="2295755"/>
            <a:ext cx="4274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Top side of universal GEM foil (resistor side)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F1A58F8-06EF-4EEF-A728-507427CA0AE5}"/>
              </a:ext>
            </a:extLst>
          </p:cNvPr>
          <p:cNvSpPr/>
          <p:nvPr/>
        </p:nvSpPr>
        <p:spPr>
          <a:xfrm>
            <a:off x="2340994" y="3515550"/>
            <a:ext cx="197893" cy="20471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A85DEC8-89A3-4F62-B4AC-DB3B3D2B462E}"/>
              </a:ext>
            </a:extLst>
          </p:cNvPr>
          <p:cNvSpPr/>
          <p:nvPr/>
        </p:nvSpPr>
        <p:spPr>
          <a:xfrm>
            <a:off x="2806056" y="3509096"/>
            <a:ext cx="197893" cy="20471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1F39ADA-EDF2-4F09-8BD0-BB27275C976A}"/>
              </a:ext>
            </a:extLst>
          </p:cNvPr>
          <p:cNvSpPr/>
          <p:nvPr/>
        </p:nvSpPr>
        <p:spPr>
          <a:xfrm>
            <a:off x="3751604" y="3509096"/>
            <a:ext cx="197893" cy="20471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8D021CF-36DF-4DD8-8073-3A2FD0477193}"/>
              </a:ext>
            </a:extLst>
          </p:cNvPr>
          <p:cNvSpPr/>
          <p:nvPr/>
        </p:nvSpPr>
        <p:spPr>
          <a:xfrm>
            <a:off x="4169787" y="3509096"/>
            <a:ext cx="197893" cy="20471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3B59ABB-8C2B-4945-AA5A-A877686B5160}"/>
              </a:ext>
            </a:extLst>
          </p:cNvPr>
          <p:cNvSpPr/>
          <p:nvPr/>
        </p:nvSpPr>
        <p:spPr>
          <a:xfrm>
            <a:off x="5119013" y="3509096"/>
            <a:ext cx="197893" cy="2047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B9BB32C-4FF9-4C17-833C-7025C0298249}"/>
              </a:ext>
            </a:extLst>
          </p:cNvPr>
          <p:cNvSpPr/>
          <p:nvPr/>
        </p:nvSpPr>
        <p:spPr>
          <a:xfrm>
            <a:off x="5575276" y="3509096"/>
            <a:ext cx="197893" cy="2047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26C6BBEC-54F7-4B42-9158-DFD0CD430232}"/>
              </a:ext>
            </a:extLst>
          </p:cNvPr>
          <p:cNvSpPr/>
          <p:nvPr/>
        </p:nvSpPr>
        <p:spPr>
          <a:xfrm>
            <a:off x="6486414" y="3518015"/>
            <a:ext cx="197893" cy="2047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F73C283-1A5D-4D80-A2BB-06961458564A}"/>
              </a:ext>
            </a:extLst>
          </p:cNvPr>
          <p:cNvSpPr/>
          <p:nvPr/>
        </p:nvSpPr>
        <p:spPr>
          <a:xfrm>
            <a:off x="6908919" y="3518015"/>
            <a:ext cx="197893" cy="2047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E867154-B77F-41B9-8BDB-B530082DDDEB}"/>
              </a:ext>
            </a:extLst>
          </p:cNvPr>
          <p:cNvSpPr/>
          <p:nvPr/>
        </p:nvSpPr>
        <p:spPr>
          <a:xfrm>
            <a:off x="7795808" y="3521110"/>
            <a:ext cx="197893" cy="2047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4EFA6CC8-13F2-49BF-A7BD-DE838EB311A4}"/>
              </a:ext>
            </a:extLst>
          </p:cNvPr>
          <p:cNvSpPr/>
          <p:nvPr/>
        </p:nvSpPr>
        <p:spPr>
          <a:xfrm>
            <a:off x="8272650" y="3518015"/>
            <a:ext cx="197893" cy="2047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EC87FA06-CAA1-4654-AC60-914F904485DD}"/>
              </a:ext>
            </a:extLst>
          </p:cNvPr>
          <p:cNvSpPr/>
          <p:nvPr/>
        </p:nvSpPr>
        <p:spPr>
          <a:xfrm>
            <a:off x="9164223" y="3514604"/>
            <a:ext cx="197893" cy="2047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3D084DDC-B52F-46A3-A8E6-900324704BBF}"/>
              </a:ext>
            </a:extLst>
          </p:cNvPr>
          <p:cNvSpPr/>
          <p:nvPr/>
        </p:nvSpPr>
        <p:spPr>
          <a:xfrm>
            <a:off x="9572130" y="3514604"/>
            <a:ext cx="197893" cy="2047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7DA5BD9-17D8-44C5-A971-9E213C50ECDC}"/>
              </a:ext>
            </a:extLst>
          </p:cNvPr>
          <p:cNvSpPr txBox="1"/>
          <p:nvPr/>
        </p:nvSpPr>
        <p:spPr>
          <a:xfrm>
            <a:off x="2384455" y="3800820"/>
            <a:ext cx="570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Tall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pins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8E93276-8769-4A69-AF46-184C350B89A4}"/>
              </a:ext>
            </a:extLst>
          </p:cNvPr>
          <p:cNvSpPr txBox="1"/>
          <p:nvPr/>
        </p:nvSpPr>
        <p:spPr>
          <a:xfrm>
            <a:off x="3796690" y="3776478"/>
            <a:ext cx="570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Tall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pins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1A1EE7-403A-4B34-8E72-EC5CBD651F0B}"/>
              </a:ext>
            </a:extLst>
          </p:cNvPr>
          <p:cNvSpPr txBox="1"/>
          <p:nvPr/>
        </p:nvSpPr>
        <p:spPr>
          <a:xfrm>
            <a:off x="3850550" y="4555908"/>
            <a:ext cx="1138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Top traces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38D446E-BAD7-42FE-865C-9FDF6EE78CB7}"/>
              </a:ext>
            </a:extLst>
          </p:cNvPr>
          <p:cNvSpPr txBox="1"/>
          <p:nvPr/>
        </p:nvSpPr>
        <p:spPr>
          <a:xfrm>
            <a:off x="1301157" y="4669420"/>
            <a:ext cx="1504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Bottom traces</a:t>
            </a:r>
          </a:p>
        </p:txBody>
      </p:sp>
    </p:spTree>
    <p:extLst>
      <p:ext uri="{BB962C8B-B14F-4D97-AF65-F5344CB8AC3E}">
        <p14:creationId xmlns:p14="http://schemas.microsoft.com/office/powerpoint/2010/main" val="22434218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326</Words>
  <Application>Microsoft Office PowerPoint</Application>
  <PresentationFormat>Widescreen</PresentationFormat>
  <Paragraphs>129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Alignment of Universal GEM Foil to HV Foil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 for GEM foil cuts</dc:title>
  <dc:creator>Microsoft</dc:creator>
  <cp:lastModifiedBy>Matthew Bomberger</cp:lastModifiedBy>
  <cp:revision>46</cp:revision>
  <dcterms:created xsi:type="dcterms:W3CDTF">2018-05-19T15:22:07Z</dcterms:created>
  <dcterms:modified xsi:type="dcterms:W3CDTF">2018-05-20T23:38:44Z</dcterms:modified>
</cp:coreProperties>
</file>